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94" r:id="rId2"/>
    <p:sldId id="296" r:id="rId3"/>
    <p:sldId id="290" r:id="rId4"/>
    <p:sldId id="291" r:id="rId5"/>
    <p:sldId id="292" r:id="rId6"/>
    <p:sldId id="299" r:id="rId7"/>
    <p:sldId id="297" r:id="rId8"/>
    <p:sldId id="300" r:id="rId9"/>
    <p:sldId id="298" r:id="rId10"/>
    <p:sldId id="293" r:id="rId11"/>
    <p:sldId id="295" r:id="rId12"/>
    <p:sldId id="30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72" autoAdjust="0"/>
  </p:normalViewPr>
  <p:slideViewPr>
    <p:cSldViewPr snapToGrid="0" snapToObjects="1">
      <p:cViewPr>
        <p:scale>
          <a:sx n="40" d="100"/>
          <a:sy n="40" d="100"/>
        </p:scale>
        <p:origin x="3898" y="13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7766B-2654-4925-A63B-086A53204B81}" type="datetimeFigureOut">
              <a:rPr lang="en-GB" smtClean="0"/>
              <a:pPr/>
              <a:t>19/03/2019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E07BD-3C5C-4E2B-B3C3-8747E09A57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9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have 5,277</a:t>
            </a:r>
            <a:r>
              <a:rPr lang="en-GB" baseline="0" dirty="0" smtClean="0"/>
              <a:t> twitter followers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E07BD-3C5C-4E2B-B3C3-8747E09A57D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872" y="1988840"/>
            <a:ext cx="7270576" cy="1512168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aseline="0">
                <a:solidFill>
                  <a:srgbClr val="003D6E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984776" cy="15121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31" name="Picture 7" descr="R:\CENTRES\NCRM\Publicity\Logos\Other\TAB_col_white_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24" y="6381328"/>
            <a:ext cx="936104" cy="39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4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792088"/>
          </a:xfrm>
        </p:spPr>
        <p:txBody>
          <a:bodyPr anchor="t">
            <a:noAutofit/>
          </a:bodyPr>
          <a:lstStyle>
            <a:lvl1pPr>
              <a:defRPr sz="3200" baseline="0">
                <a:solidFill>
                  <a:srgbClr val="003D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248472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/>
            </a:lvl1pPr>
            <a:lvl2pPr>
              <a:buClr>
                <a:schemeClr val="bg1">
                  <a:lumMod val="75000"/>
                </a:schemeClr>
              </a:buClr>
              <a:defRPr sz="2400"/>
            </a:lvl2pPr>
            <a:lvl3pPr>
              <a:buClr>
                <a:schemeClr val="bg1">
                  <a:lumMod val="75000"/>
                </a:schemeClr>
              </a:buClr>
              <a:defRPr sz="2000"/>
            </a:lvl3pPr>
            <a:lvl4pPr>
              <a:buClr>
                <a:schemeClr val="bg1">
                  <a:lumMod val="75000"/>
                </a:schemeClr>
              </a:buClr>
              <a:defRPr sz="1800"/>
            </a:lvl4pPr>
            <a:lvl5pPr>
              <a:buClr>
                <a:schemeClr val="bg1">
                  <a:lumMod val="75000"/>
                </a:schemeClr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30" y="6304235"/>
            <a:ext cx="2133600" cy="365125"/>
          </a:xfrm>
        </p:spPr>
        <p:txBody>
          <a:bodyPr/>
          <a:lstStyle>
            <a:lvl1pPr>
              <a:defRPr sz="120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BEE605-487C-F248-BEE4-E6F128D02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6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Z:\SocialSciences\CENTRES\NCRM\Website\Website Oct14\background_bottomright@2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66" y="4454868"/>
            <a:ext cx="2808312" cy="2407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4149080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3800" u="none" baseline="0">
                <a:solidFill>
                  <a:srgbClr val="8BBD3A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E605-487C-F248-BEE4-E6F128D02E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 descr="R:\CENTRES\NCRM\Publicity\Logos\NCRM Logo\NCRM logo for Word and PowerPoint\NCRM Logo Horizontal (CMYK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7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E605-487C-F248-BEE4-E6F128D02E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R:\CENTRES\NCRM\Publicity\Logos\NCRM Logo\NCRM logo for Word and PowerPoint\NCRM Logo Horizontal (CMYK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710648"/>
            <a:ext cx="4968552" cy="918152"/>
          </a:xfrm>
        </p:spPr>
        <p:txBody>
          <a:bodyPr anchor="t">
            <a:noAutofit/>
          </a:bodyPr>
          <a:lstStyle>
            <a:lvl1pPr>
              <a:defRPr sz="2800">
                <a:solidFill>
                  <a:srgbClr val="003D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03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1890"/>
            <a:ext cx="8291264" cy="580926"/>
          </a:xfrm>
        </p:spPr>
        <p:txBody>
          <a:bodyPr anchor="t">
            <a:noAutofit/>
          </a:bodyPr>
          <a:lstStyle>
            <a:lvl1pPr>
              <a:defRPr sz="3200" baseline="0">
                <a:solidFill>
                  <a:srgbClr val="003D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4038600" cy="4320480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/>
            </a:lvl1pPr>
            <a:lvl2pPr>
              <a:buClr>
                <a:schemeClr val="bg1">
                  <a:lumMod val="75000"/>
                </a:schemeClr>
              </a:buClr>
              <a:defRPr sz="2400"/>
            </a:lvl2pPr>
            <a:lvl3pPr>
              <a:buClr>
                <a:schemeClr val="bg1">
                  <a:lumMod val="75000"/>
                </a:schemeClr>
              </a:buClr>
              <a:defRPr sz="2000"/>
            </a:lvl3pPr>
            <a:lvl4pPr>
              <a:buClr>
                <a:schemeClr val="bg1">
                  <a:lumMod val="75000"/>
                </a:schemeClr>
              </a:buClr>
              <a:defRPr sz="1800"/>
            </a:lvl4pPr>
            <a:lvl5pPr>
              <a:buClr>
                <a:schemeClr val="bg1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320480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/>
            </a:lvl1pPr>
            <a:lvl2pPr>
              <a:buClr>
                <a:schemeClr val="bg1">
                  <a:lumMod val="75000"/>
                </a:schemeClr>
              </a:buClr>
              <a:defRPr sz="2400"/>
            </a:lvl2pPr>
            <a:lvl3pPr>
              <a:buClr>
                <a:schemeClr val="bg1">
                  <a:lumMod val="75000"/>
                </a:schemeClr>
              </a:buClr>
              <a:defRPr sz="2000"/>
            </a:lvl3pPr>
            <a:lvl4pPr>
              <a:buClr>
                <a:schemeClr val="bg1">
                  <a:lumMod val="75000"/>
                </a:schemeClr>
              </a:buClr>
              <a:defRPr sz="1800"/>
            </a:lvl4pPr>
            <a:lvl5pPr>
              <a:buClr>
                <a:schemeClr val="bg1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E605-487C-F248-BEE4-E6F128D02E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R:\CENTRES\NCRM\Publicity\Logos\NCRM Logo\NCRM logo for Word and PowerPoint\NCRM Logo Horizontal (CMYK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soton.ac.uk\ude\personalfiles\users\kjph1a06\mydesktop\pattern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" y="235"/>
            <a:ext cx="1794212" cy="2132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7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6D073-9B58-C841-8E3E-7AB77804E2A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EE605-487C-F248-BEE4-E6F128D02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1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rgbClr val="003D6E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idx="1"/>
          </p:nvPr>
        </p:nvSpPr>
        <p:spPr>
          <a:xfrm>
            <a:off x="395536" y="1557928"/>
            <a:ext cx="8291264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Trust in the Social Sciences </a:t>
            </a:r>
          </a:p>
          <a:p>
            <a:pPr marL="0" indent="0" algn="ctr">
              <a:buNone/>
            </a:pPr>
            <a:endParaRPr lang="en-GB" sz="3600" b="1" dirty="0" smtClean="0"/>
          </a:p>
          <a:p>
            <a:pPr marL="0" indent="0" algn="ctr">
              <a:buNone/>
            </a:pPr>
            <a:r>
              <a:rPr lang="en-GB" sz="3600" b="1" dirty="0" smtClean="0"/>
              <a:t>British elections and polling</a:t>
            </a:r>
          </a:p>
          <a:p>
            <a:pPr marL="0" indent="0" algn="ctr">
              <a:buClrTx/>
              <a:buNone/>
              <a:defRPr/>
            </a:pPr>
            <a:endParaRPr lang="en-GB" sz="1600" dirty="0" smtClean="0">
              <a:latin typeface="+mj-lt"/>
            </a:endParaRPr>
          </a:p>
          <a:p>
            <a:pPr marL="0" indent="0" algn="ctr">
              <a:buClrTx/>
              <a:buNone/>
              <a:defRPr/>
            </a:pPr>
            <a:endParaRPr lang="en-GB" dirty="0" smtClean="0">
              <a:latin typeface="+mj-lt"/>
            </a:endParaRPr>
          </a:p>
          <a:p>
            <a:pPr marL="0" indent="0" algn="ctr">
              <a:buClrTx/>
              <a:buNone/>
              <a:defRPr/>
            </a:pPr>
            <a:r>
              <a:rPr lang="en-GB" sz="2800" b="1" dirty="0" smtClean="0">
                <a:latin typeface="+mj-lt"/>
              </a:rPr>
              <a:t>Jane Green</a:t>
            </a:r>
          </a:p>
          <a:p>
            <a:pPr marL="0" indent="0" algn="ctr">
              <a:buClrTx/>
              <a:buNone/>
              <a:defRPr/>
            </a:pPr>
            <a:endParaRPr kumimoji="0" lang="en-GB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0" indent="0" algn="ctr">
              <a:buClrTx/>
              <a:buNone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0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87152"/>
            <a:ext cx="8291264" cy="792088"/>
          </a:xfrm>
        </p:spPr>
        <p:txBody>
          <a:bodyPr/>
          <a:lstStyle/>
          <a:p>
            <a:r>
              <a:rPr lang="en-GB" dirty="0" smtClean="0"/>
              <a:t>Twitter use in the UK over time (millions)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11" y="2060575"/>
            <a:ext cx="6381665" cy="4248150"/>
          </a:xfrm>
        </p:spPr>
      </p:pic>
    </p:spTree>
    <p:extLst>
      <p:ext uri="{BB962C8B-B14F-4D97-AF65-F5344CB8AC3E}">
        <p14:creationId xmlns:p14="http://schemas.microsoft.com/office/powerpoint/2010/main" val="38893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3449" y="149502"/>
            <a:ext cx="11384352" cy="64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12483"/>
            <a:ext cx="8291264" cy="792088"/>
          </a:xfrm>
        </p:spPr>
        <p:txBody>
          <a:bodyPr/>
          <a:lstStyle/>
          <a:p>
            <a:r>
              <a:rPr lang="en-GB" sz="3600" dirty="0" smtClean="0"/>
              <a:t>A possible approach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66900"/>
            <a:ext cx="8424614" cy="45910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>
                <a:latin typeface="Corbel" pitchFamily="34" charset="0"/>
              </a:rPr>
              <a:t>Be honest</a:t>
            </a:r>
          </a:p>
          <a:p>
            <a:r>
              <a:rPr lang="en-GB" sz="2400" dirty="0" smtClean="0">
                <a:latin typeface="Corbel" pitchFamily="34" charset="0"/>
              </a:rPr>
              <a:t>What we know, what we don’t know, why…</a:t>
            </a:r>
          </a:p>
          <a:p>
            <a:r>
              <a:rPr lang="en-GB" sz="2400" dirty="0" smtClean="0">
                <a:latin typeface="Corbel" pitchFamily="34" charset="0"/>
              </a:rPr>
              <a:t>Speak out, use your voice - when you have something to contribute </a:t>
            </a:r>
          </a:p>
          <a:p>
            <a:r>
              <a:rPr lang="en-GB" sz="2400" dirty="0" smtClean="0">
                <a:latin typeface="Corbel" pitchFamily="34" charset="0"/>
              </a:rPr>
              <a:t>Don’t be silenced by others</a:t>
            </a:r>
          </a:p>
          <a:p>
            <a:endParaRPr lang="en-GB" sz="1600" dirty="0">
              <a:latin typeface="Corbel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orbel" pitchFamily="34" charset="0"/>
              </a:rPr>
              <a:t>Trust</a:t>
            </a:r>
          </a:p>
          <a:p>
            <a:r>
              <a:rPr lang="en-GB" sz="2400" dirty="0" smtClean="0">
                <a:latin typeface="Corbel" pitchFamily="34" charset="0"/>
              </a:rPr>
              <a:t>Know where your confidence comes from</a:t>
            </a:r>
          </a:p>
          <a:p>
            <a:r>
              <a:rPr lang="en-GB" sz="2400" dirty="0" smtClean="0">
                <a:latin typeface="Corbel" pitchFamily="34" charset="0"/>
              </a:rPr>
              <a:t>Trust God’s leading – not the validation of others</a:t>
            </a:r>
          </a:p>
          <a:p>
            <a:r>
              <a:rPr lang="en-GB" sz="2400" dirty="0" smtClean="0">
                <a:latin typeface="Corbel" pitchFamily="34" charset="0"/>
              </a:rPr>
              <a:t>Cut your own path, driven by your values</a:t>
            </a:r>
          </a:p>
          <a:p>
            <a:endParaRPr lang="en-GB" sz="2400" dirty="0" smtClean="0">
              <a:latin typeface="Corbel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orbel" pitchFamily="34" charset="0"/>
              </a:rPr>
              <a:t>Have healthy boundaries</a:t>
            </a:r>
          </a:p>
          <a:p>
            <a:pPr marL="0" indent="0">
              <a:buNone/>
            </a:pPr>
            <a:endParaRPr lang="en-GB" dirty="0">
              <a:latin typeface="Corbel" pitchFamily="34" charset="0"/>
            </a:endParaRPr>
          </a:p>
          <a:p>
            <a:pPr marL="0" indent="0">
              <a:buNone/>
            </a:pPr>
            <a:endParaRPr lang="en-GB" dirty="0" smtClean="0">
              <a:latin typeface="Corbel" pitchFamily="34" charset="0"/>
            </a:endParaRPr>
          </a:p>
          <a:p>
            <a:pPr marL="0" indent="0">
              <a:buNone/>
            </a:pPr>
            <a:endParaRPr lang="en-GB" dirty="0" smtClean="0">
              <a:latin typeface="Corbel" pitchFamily="34" charset="0"/>
            </a:endParaRPr>
          </a:p>
          <a:p>
            <a:pPr marL="0" indent="0">
              <a:buNone/>
            </a:pPr>
            <a:endParaRPr lang="en-GB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2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12483"/>
            <a:ext cx="8291264" cy="792088"/>
          </a:xfrm>
        </p:spPr>
        <p:txBody>
          <a:bodyPr/>
          <a:lstStyle/>
          <a:p>
            <a:r>
              <a:rPr lang="en-GB" sz="3600" dirty="0" smtClean="0"/>
              <a:t>Problems of polling in GB elections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00250"/>
            <a:ext cx="8291264" cy="424847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Corbel" pitchFamily="34" charset="0"/>
              </a:rPr>
              <a:t>2015: predicted a hung parliament, Labour largest party, result a Conservative majority </a:t>
            </a:r>
          </a:p>
          <a:p>
            <a:pPr lvl="1"/>
            <a:r>
              <a:rPr lang="en-GB" dirty="0">
                <a:latin typeface="Corbel" panose="020B0503020204020204" pitchFamily="34" charset="0"/>
              </a:rPr>
              <a:t>Prediction models almost all coalesced around </a:t>
            </a:r>
            <a:r>
              <a:rPr lang="en-GB" dirty="0" smtClean="0">
                <a:latin typeface="Corbel" panose="020B0503020204020204" pitchFamily="34" charset="0"/>
              </a:rPr>
              <a:t>a hung </a:t>
            </a:r>
            <a:r>
              <a:rPr lang="en-GB" dirty="0">
                <a:latin typeface="Corbel" panose="020B0503020204020204" pitchFamily="34" charset="0"/>
              </a:rPr>
              <a:t>parliament</a:t>
            </a:r>
            <a:endParaRPr lang="en-GB" sz="2800" dirty="0">
              <a:latin typeface="Corbel" panose="020B0503020204020204" pitchFamily="34" charset="0"/>
            </a:endParaRPr>
          </a:p>
          <a:p>
            <a:pPr lvl="1"/>
            <a:r>
              <a:rPr lang="en-GB" dirty="0">
                <a:latin typeface="Corbel" panose="020B0503020204020204" pitchFamily="34" charset="0"/>
              </a:rPr>
              <a:t>Commentators coalesced around </a:t>
            </a:r>
            <a:r>
              <a:rPr lang="en-GB" dirty="0" smtClean="0">
                <a:latin typeface="Corbel" panose="020B0503020204020204" pitchFamily="34" charset="0"/>
              </a:rPr>
              <a:t>a hung </a:t>
            </a:r>
            <a:r>
              <a:rPr lang="en-GB" dirty="0">
                <a:latin typeface="Corbel" panose="020B0503020204020204" pitchFamily="34" charset="0"/>
              </a:rPr>
              <a:t>parliament</a:t>
            </a:r>
            <a:endParaRPr lang="en-GB" sz="2800" dirty="0">
              <a:latin typeface="Corbel" panose="020B0503020204020204" pitchFamily="34" charset="0"/>
            </a:endParaRPr>
          </a:p>
          <a:p>
            <a:pPr lvl="1"/>
            <a:r>
              <a:rPr lang="en-GB" dirty="0">
                <a:latin typeface="Corbel" panose="020B0503020204020204" pitchFamily="34" charset="0"/>
              </a:rPr>
              <a:t>Polling companies coalesced – more than we’d expect by </a:t>
            </a:r>
            <a:r>
              <a:rPr lang="en-GB" dirty="0" smtClean="0">
                <a:latin typeface="Corbel" panose="020B0503020204020204" pitchFamily="34" charset="0"/>
              </a:rPr>
              <a:t>chance </a:t>
            </a:r>
            <a:r>
              <a:rPr lang="en-GB" dirty="0">
                <a:latin typeface="Corbel" panose="020B0503020204020204" pitchFamily="34" charset="0"/>
              </a:rPr>
              <a:t>– around </a:t>
            </a:r>
            <a:r>
              <a:rPr lang="en-GB" dirty="0" smtClean="0">
                <a:latin typeface="Corbel" panose="020B0503020204020204" pitchFamily="34" charset="0"/>
              </a:rPr>
              <a:t>hung parliament</a:t>
            </a:r>
          </a:p>
          <a:p>
            <a:pPr lvl="1"/>
            <a:endParaRPr lang="en-GB" sz="2800" dirty="0">
              <a:latin typeface="Corbel" panose="020B0503020204020204" pitchFamily="34" charset="0"/>
            </a:endParaRPr>
          </a:p>
          <a:p>
            <a:r>
              <a:rPr lang="en-GB" dirty="0" smtClean="0">
                <a:latin typeface="Corbel" pitchFamily="34" charset="0"/>
              </a:rPr>
              <a:t>2016 EU ref: surge in support for Leave in the campaign, roughly 50:50 remain/leave majorities, but commentary almost entirely predicted Remain</a:t>
            </a:r>
          </a:p>
          <a:p>
            <a:endParaRPr lang="en-GB" dirty="0" smtClean="0">
              <a:latin typeface="Corbel" pitchFamily="34" charset="0"/>
            </a:endParaRPr>
          </a:p>
          <a:p>
            <a:r>
              <a:rPr lang="en-GB" dirty="0" smtClean="0">
                <a:latin typeface="Corbel" pitchFamily="34" charset="0"/>
              </a:rPr>
              <a:t>2017: predicted Conservative majority – Conservatives lost their majority</a:t>
            </a:r>
          </a:p>
          <a:p>
            <a:endParaRPr lang="en-GB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9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12483"/>
            <a:ext cx="8291264" cy="792088"/>
          </a:xfrm>
        </p:spPr>
        <p:txBody>
          <a:bodyPr/>
          <a:lstStyle/>
          <a:p>
            <a:r>
              <a:rPr lang="en-GB" sz="3600" dirty="0" smtClean="0"/>
              <a:t>How should we have responded?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00250"/>
            <a:ext cx="8291264" cy="424847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rbel" pitchFamily="34" charset="0"/>
              </a:rPr>
              <a:t>People changed their minds at the last minute</a:t>
            </a:r>
          </a:p>
          <a:p>
            <a:r>
              <a:rPr lang="en-GB" dirty="0" smtClean="0">
                <a:latin typeface="Corbel" pitchFamily="34" charset="0"/>
              </a:rPr>
              <a:t>Undecided voters split in one direction</a:t>
            </a:r>
          </a:p>
          <a:p>
            <a:r>
              <a:rPr lang="en-GB" dirty="0" smtClean="0">
                <a:latin typeface="Corbel" pitchFamily="34" charset="0"/>
              </a:rPr>
              <a:t>Respondents weren’t truthful to pollsters</a:t>
            </a:r>
          </a:p>
          <a:p>
            <a:r>
              <a:rPr lang="en-GB" dirty="0" smtClean="0">
                <a:latin typeface="Corbel" pitchFamily="34" charset="0"/>
              </a:rPr>
              <a:t>The predictions were wrong</a:t>
            </a:r>
          </a:p>
          <a:p>
            <a:r>
              <a:rPr lang="en-GB" dirty="0" smtClean="0">
                <a:latin typeface="Corbel" pitchFamily="34" charset="0"/>
              </a:rPr>
              <a:t>Predictions should not have been so confident in the first place</a:t>
            </a:r>
          </a:p>
          <a:p>
            <a:endParaRPr lang="en-GB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12483"/>
            <a:ext cx="8291264" cy="792088"/>
          </a:xfrm>
        </p:spPr>
        <p:txBody>
          <a:bodyPr/>
          <a:lstStyle/>
          <a:p>
            <a:r>
              <a:rPr lang="en-GB" sz="3600" dirty="0" smtClean="0"/>
              <a:t>What did 2015 teach us?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00250"/>
            <a:ext cx="8291264" cy="424847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rbel" pitchFamily="34" charset="0"/>
              </a:rPr>
              <a:t>Majority view ≠ greater certainty</a:t>
            </a:r>
          </a:p>
          <a:p>
            <a:r>
              <a:rPr lang="en-GB" dirty="0" smtClean="0">
                <a:latin typeface="Corbel" pitchFamily="34" charset="0"/>
              </a:rPr>
              <a:t>More data ≠ greater certainty</a:t>
            </a:r>
          </a:p>
          <a:p>
            <a:r>
              <a:rPr lang="en-GB" dirty="0" smtClean="0">
                <a:latin typeface="Corbel" pitchFamily="34" charset="0"/>
              </a:rPr>
              <a:t>Consensus in prediction or interpretation ≠ greater certainty</a:t>
            </a:r>
          </a:p>
          <a:p>
            <a:endParaRPr lang="en-GB" dirty="0">
              <a:latin typeface="Corbel" pitchFamily="34" charset="0"/>
            </a:endParaRPr>
          </a:p>
          <a:p>
            <a:r>
              <a:rPr lang="en-GB" dirty="0" smtClean="0">
                <a:latin typeface="Corbel" pitchFamily="34" charset="0"/>
              </a:rPr>
              <a:t>If the data are wrong, everything else will be</a:t>
            </a:r>
          </a:p>
          <a:p>
            <a:endParaRPr lang="en-GB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12483"/>
            <a:ext cx="8291264" cy="792088"/>
          </a:xfrm>
        </p:spPr>
        <p:txBody>
          <a:bodyPr/>
          <a:lstStyle/>
          <a:p>
            <a:r>
              <a:rPr lang="en-GB" sz="3600" dirty="0" smtClean="0"/>
              <a:t>Deeper lessons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00250"/>
            <a:ext cx="8291264" cy="424847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rbel" pitchFamily="34" charset="0"/>
              </a:rPr>
              <a:t>Emphasise the limits of your knowledge / data</a:t>
            </a:r>
          </a:p>
          <a:p>
            <a:r>
              <a:rPr lang="en-GB" dirty="0" smtClean="0">
                <a:latin typeface="Corbel" pitchFamily="34" charset="0"/>
              </a:rPr>
              <a:t>Emphasise the limits of your certainty</a:t>
            </a:r>
          </a:p>
          <a:p>
            <a:r>
              <a:rPr lang="en-GB" dirty="0" smtClean="0">
                <a:latin typeface="Corbel" pitchFamily="34" charset="0"/>
              </a:rPr>
              <a:t>Be open to other interpretations/answers</a:t>
            </a:r>
          </a:p>
          <a:p>
            <a:r>
              <a:rPr lang="en-GB" dirty="0" smtClean="0">
                <a:latin typeface="Corbel" pitchFamily="34" charset="0"/>
              </a:rPr>
              <a:t>Don’t predict in public</a:t>
            </a:r>
          </a:p>
          <a:p>
            <a:endParaRPr lang="en-GB" dirty="0">
              <a:latin typeface="Corbel" pitchFamily="34" charset="0"/>
            </a:endParaRPr>
          </a:p>
          <a:p>
            <a:r>
              <a:rPr lang="en-GB" dirty="0" smtClean="0">
                <a:latin typeface="Corbel" pitchFamily="34" charset="0"/>
              </a:rPr>
              <a:t>I would say very few public social scientists responded like this</a:t>
            </a:r>
            <a:endParaRPr lang="en-GB" dirty="0">
              <a:latin typeface="Corbel" pitchFamily="34" charset="0"/>
            </a:endParaRPr>
          </a:p>
          <a:p>
            <a:r>
              <a:rPr lang="en-GB" dirty="0" smtClean="0">
                <a:latin typeface="Corbel" pitchFamily="34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84748"/>
            <a:ext cx="8291264" cy="424847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Call yourself an expert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4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12483"/>
            <a:ext cx="8291264" cy="792088"/>
          </a:xfrm>
        </p:spPr>
        <p:txBody>
          <a:bodyPr/>
          <a:lstStyle/>
          <a:p>
            <a:r>
              <a:rPr lang="en-GB" sz="3600" dirty="0" smtClean="0"/>
              <a:t>The call to provide the answer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66900"/>
            <a:ext cx="8424614" cy="4591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rbel" pitchFamily="34" charset="0"/>
              </a:rPr>
              <a:t>D</a:t>
            </a:r>
            <a:r>
              <a:rPr lang="en-GB" dirty="0" smtClean="0">
                <a:latin typeface="Corbel" pitchFamily="34" charset="0"/>
              </a:rPr>
              <a:t>emand</a:t>
            </a:r>
          </a:p>
          <a:p>
            <a:r>
              <a:rPr lang="en-GB" sz="2400" dirty="0" smtClean="0">
                <a:latin typeface="Corbel" pitchFamily="34" charset="0"/>
              </a:rPr>
              <a:t>Providing certainty in an uncertain world</a:t>
            </a:r>
          </a:p>
          <a:p>
            <a:r>
              <a:rPr lang="en-GB" sz="2400" dirty="0" smtClean="0">
                <a:latin typeface="Corbel" pitchFamily="34" charset="0"/>
              </a:rPr>
              <a:t>Betting markets, financial markets</a:t>
            </a:r>
          </a:p>
          <a:p>
            <a:endParaRPr lang="en-GB" sz="1600" dirty="0">
              <a:latin typeface="Corbel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orbel" pitchFamily="34" charset="0"/>
              </a:rPr>
              <a:t>The supply</a:t>
            </a:r>
          </a:p>
          <a:p>
            <a:r>
              <a:rPr lang="en-GB" sz="2400" dirty="0" smtClean="0">
                <a:latin typeface="Corbel" pitchFamily="34" charset="0"/>
              </a:rPr>
              <a:t>‘Impact’ – I’m doing my duty</a:t>
            </a:r>
          </a:p>
          <a:p>
            <a:r>
              <a:rPr lang="en-GB" sz="2400" dirty="0" smtClean="0">
                <a:latin typeface="Corbel" pitchFamily="34" charset="0"/>
              </a:rPr>
              <a:t>Competition – I’m right, others are wrong</a:t>
            </a:r>
          </a:p>
          <a:p>
            <a:r>
              <a:rPr lang="en-GB" sz="2400" dirty="0" smtClean="0">
                <a:latin typeface="Corbel" pitchFamily="34" charset="0"/>
              </a:rPr>
              <a:t>Status – aren’t I important</a:t>
            </a:r>
          </a:p>
          <a:p>
            <a:r>
              <a:rPr lang="en-GB" sz="2400" dirty="0" smtClean="0">
                <a:latin typeface="Corbel" pitchFamily="34" charset="0"/>
              </a:rPr>
              <a:t>Attention – look at me! Validation</a:t>
            </a:r>
          </a:p>
          <a:p>
            <a:r>
              <a:rPr lang="en-GB" sz="2400" dirty="0" smtClean="0">
                <a:latin typeface="Corbel" pitchFamily="34" charset="0"/>
              </a:rPr>
              <a:t>Fear of looking ignorant</a:t>
            </a:r>
          </a:p>
          <a:p>
            <a:endParaRPr lang="en-GB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84748"/>
            <a:ext cx="8291264" cy="424847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What’s going to happen?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6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12483"/>
            <a:ext cx="8291264" cy="792088"/>
          </a:xfrm>
        </p:spPr>
        <p:txBody>
          <a:bodyPr/>
          <a:lstStyle/>
          <a:p>
            <a:r>
              <a:rPr lang="en-GB" sz="3600" dirty="0" smtClean="0"/>
              <a:t>The danger of prediction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00250"/>
            <a:ext cx="8291264" cy="424847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rbel" pitchFamily="34" charset="0"/>
              </a:rPr>
              <a:t>Certainty where it isn’t justified</a:t>
            </a:r>
          </a:p>
          <a:p>
            <a:r>
              <a:rPr lang="en-GB" dirty="0" smtClean="0">
                <a:latin typeface="Corbel" pitchFamily="34" charset="0"/>
              </a:rPr>
              <a:t>Setting social science up for a fall</a:t>
            </a:r>
          </a:p>
          <a:p>
            <a:r>
              <a:rPr lang="en-GB" dirty="0" smtClean="0">
                <a:latin typeface="Corbel" pitchFamily="34" charset="0"/>
              </a:rPr>
              <a:t>Protecting your own reputation</a:t>
            </a:r>
            <a:endParaRPr lang="en-GB" dirty="0">
              <a:latin typeface="Corbel" pitchFamily="34" charset="0"/>
            </a:endParaRPr>
          </a:p>
          <a:p>
            <a:endParaRPr lang="en-GB" dirty="0" smtClean="0">
              <a:latin typeface="Corbel" pitchFamily="34" charset="0"/>
            </a:endParaRPr>
          </a:p>
          <a:p>
            <a:r>
              <a:rPr lang="en-GB" dirty="0">
                <a:latin typeface="Corbel" pitchFamily="34" charset="0"/>
              </a:rPr>
              <a:t>Echo chambers in interpretation</a:t>
            </a:r>
          </a:p>
          <a:p>
            <a:r>
              <a:rPr lang="en-GB" dirty="0">
                <a:latin typeface="Corbel" pitchFamily="34" charset="0"/>
              </a:rPr>
              <a:t>More and more people are watching and </a:t>
            </a:r>
            <a:r>
              <a:rPr lang="en-GB" dirty="0" smtClean="0">
                <a:latin typeface="Corbel" pitchFamily="34" charset="0"/>
              </a:rPr>
              <a:t>listening</a:t>
            </a:r>
          </a:p>
          <a:p>
            <a:endParaRPr lang="en-GB" dirty="0">
              <a:latin typeface="Corbel" pitchFamily="34" charset="0"/>
            </a:endParaRPr>
          </a:p>
          <a:p>
            <a:r>
              <a:rPr lang="en-GB" b="1" dirty="0" smtClean="0">
                <a:latin typeface="Corbel" pitchFamily="34" charset="0"/>
              </a:rPr>
              <a:t>Missing the opportunity to better understand</a:t>
            </a:r>
            <a:endParaRPr lang="en-GB" b="1" dirty="0">
              <a:latin typeface="Corbel" pitchFamily="34" charset="0"/>
            </a:endParaRPr>
          </a:p>
          <a:p>
            <a:endParaRPr lang="en-GB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NCRM presentation template Nov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CRM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NCRM presentation template Nov14</Template>
  <TotalTime>8742</TotalTime>
  <Words>384</Words>
  <Application>Microsoft Office PowerPoint</Application>
  <PresentationFormat>On-screen Show (4:3)</PresentationFormat>
  <Paragraphs>74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Gill Sans MT</vt:lpstr>
      <vt:lpstr>NCRM presentation template Nov14</vt:lpstr>
      <vt:lpstr>PowerPoint Presentation</vt:lpstr>
      <vt:lpstr>Problems of polling in GB elections</vt:lpstr>
      <vt:lpstr>How should we have responded?</vt:lpstr>
      <vt:lpstr>What did 2015 teach us?</vt:lpstr>
      <vt:lpstr>Deeper lessons</vt:lpstr>
      <vt:lpstr>PowerPoint Presentation</vt:lpstr>
      <vt:lpstr>The call to provide the answer</vt:lpstr>
      <vt:lpstr>PowerPoint Presentation</vt:lpstr>
      <vt:lpstr>The danger of prediction</vt:lpstr>
      <vt:lpstr>Twitter use in the UK over time (millions)</vt:lpstr>
      <vt:lpstr>PowerPoint Presentation</vt:lpstr>
      <vt:lpstr>A possible approach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Polling Inquiry</dc:title>
  <dc:creator>Patrick</dc:creator>
  <cp:lastModifiedBy>Jane Green</cp:lastModifiedBy>
  <cp:revision>62</cp:revision>
  <dcterms:created xsi:type="dcterms:W3CDTF">2015-06-16T21:24:58Z</dcterms:created>
  <dcterms:modified xsi:type="dcterms:W3CDTF">2019-03-19T12:32:26Z</dcterms:modified>
</cp:coreProperties>
</file>